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7" r:id="rId5"/>
    <p:sldId id="268" r:id="rId6"/>
    <p:sldId id="269" r:id="rId7"/>
    <p:sldId id="258" r:id="rId8"/>
    <p:sldId id="259" r:id="rId9"/>
    <p:sldId id="260" r:id="rId10"/>
    <p:sldId id="270" r:id="rId11"/>
    <p:sldId id="271"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86" d="100"/>
          <a:sy n="86" d="100"/>
        </p:scale>
        <p:origin x="-140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3/18/2020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3/18/2020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image1.slideserve.com/2139417/slide16-l.jp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SA" sz="5400" dirty="0">
                <a:solidFill>
                  <a:srgbClr val="C00000"/>
                </a:solidFill>
              </a:rPr>
              <a:t>ﺍﻟـﺘﺭﺒﻴﻨــــــــــــﺎﺕ</a:t>
            </a:r>
            <a:endParaRPr lang="ar-EG" sz="5400" dirty="0">
              <a:solidFill>
                <a:srgbClr val="C00000"/>
              </a:solidFill>
            </a:endParaRPr>
          </a:p>
        </p:txBody>
      </p:sp>
      <p:sp>
        <p:nvSpPr>
          <p:cNvPr id="3" name="Subtitle 2"/>
          <p:cNvSpPr>
            <a:spLocks noGrp="1"/>
          </p:cNvSpPr>
          <p:nvPr>
            <p:ph type="subTitle" idx="1"/>
          </p:nvPr>
        </p:nvSpPr>
        <p:spPr/>
        <p:txBody>
          <a:bodyPr>
            <a:normAutofit lnSpcReduction="10000"/>
          </a:bodyPr>
          <a:lstStyle/>
          <a:p>
            <a:r>
              <a:rPr lang="ar-EG" dirty="0" smtClean="0"/>
              <a:t>أ.د/ ابراهيم عبدالعليم </a:t>
            </a:r>
          </a:p>
          <a:p>
            <a:r>
              <a:rPr lang="ar-EG" dirty="0" smtClean="0"/>
              <a:t>كيمياء المركبات الطبيعية</a:t>
            </a:r>
          </a:p>
          <a:p>
            <a:r>
              <a:rPr lang="en-US" dirty="0" err="1" smtClean="0"/>
              <a:t>Lec</a:t>
            </a:r>
            <a:r>
              <a:rPr lang="en-US" dirty="0" smtClean="0"/>
              <a:t> 5</a:t>
            </a:r>
            <a:endParaRPr lang="ar-EG" dirty="0"/>
          </a:p>
        </p:txBody>
      </p:sp>
    </p:spTree>
    <p:extLst>
      <p:ext uri="{BB962C8B-B14F-4D97-AF65-F5344CB8AC3E}">
        <p14:creationId xmlns="" xmlns:p14="http://schemas.microsoft.com/office/powerpoint/2010/main" val="3240679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610600" cy="6400800"/>
          </a:xfrm>
        </p:spPr>
        <p:txBody>
          <a:bodyPr/>
          <a:lstStyle/>
          <a:p>
            <a:endParaRPr lang="ar-EG"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14400" y="609600"/>
            <a:ext cx="7696200" cy="56387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246821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
            <a:ext cx="8686800" cy="6477000"/>
          </a:xfrm>
        </p:spPr>
        <p:txBody>
          <a:bodyPr/>
          <a:lstStyle/>
          <a:p>
            <a:endParaRPr lang="ar-EG"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762001"/>
            <a:ext cx="8534400" cy="5333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08656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30746"/>
            <a:ext cx="8229600" cy="6629400"/>
          </a:xfrm>
        </p:spPr>
        <p:txBody>
          <a:bodyPr>
            <a:normAutofit/>
          </a:bodyPr>
          <a:lstStyle/>
          <a:p>
            <a:r>
              <a:rPr lang="ar-EG" dirty="0"/>
              <a:t> </a:t>
            </a:r>
            <a:r>
              <a:rPr lang="en-US" sz="3600" b="1" u="sng" dirty="0" smtClean="0">
                <a:solidFill>
                  <a:srgbClr val="FF0000"/>
                </a:solidFill>
              </a:rPr>
              <a:t> </a:t>
            </a:r>
            <a:r>
              <a:rPr lang="en-US" sz="3600" b="1" u="sng" dirty="0" err="1">
                <a:solidFill>
                  <a:srgbClr val="FF0000"/>
                </a:solidFill>
              </a:rPr>
              <a:t>Terpenoids</a:t>
            </a:r>
            <a:r>
              <a:rPr lang="en-US" sz="3600" b="1" u="sng" dirty="0">
                <a:solidFill>
                  <a:srgbClr val="FF0000"/>
                </a:solidFill>
              </a:rPr>
              <a:t> Biosynthesis </a:t>
            </a:r>
            <a:endParaRPr lang="ar-EG" sz="3600" b="1" u="sng" dirty="0">
              <a:solidFill>
                <a:srgbClr val="FF0000"/>
              </a:solidFill>
            </a:endParaRPr>
          </a:p>
          <a:p>
            <a:pPr algn="r"/>
            <a:endParaRPr lang="ar-EG" dirty="0" smtClean="0">
              <a:solidFill>
                <a:schemeClr val="tx1"/>
              </a:solidFill>
            </a:endParaRPr>
          </a:p>
          <a:p>
            <a:pPr algn="r"/>
            <a:endParaRPr lang="ar-EG" dirty="0">
              <a:solidFill>
                <a:schemeClr val="tx1"/>
              </a:solidFill>
            </a:endParaRPr>
          </a:p>
          <a:p>
            <a:pPr algn="r"/>
            <a:r>
              <a:rPr lang="ar-EG" sz="2400" dirty="0" smtClean="0">
                <a:solidFill>
                  <a:schemeClr val="tx1"/>
                </a:solidFill>
              </a:rPr>
              <a:t>يبدأ </a:t>
            </a:r>
            <a:r>
              <a:rPr lang="ar-EG" sz="2400" dirty="0">
                <a:solidFill>
                  <a:schemeClr val="tx1"/>
                </a:solidFill>
              </a:rPr>
              <a:t>بناء التربينات بأستخدام وحدات </a:t>
            </a:r>
            <a:r>
              <a:rPr lang="ar-EG" sz="2400" dirty="0" smtClean="0">
                <a:solidFill>
                  <a:schemeClr val="tx1"/>
                </a:solidFill>
              </a:rPr>
              <a:t>الناتجة </a:t>
            </a:r>
            <a:r>
              <a:rPr lang="ar-EG" sz="2400" dirty="0">
                <a:solidFill>
                  <a:schemeClr val="tx1"/>
                </a:solidFill>
              </a:rPr>
              <a:t>من هدم سكر الجلوكوز اثناء التنفس فبدلا من اتمام حرقها فى فرن الخلية أو دورة السترات المعروفة بدورة كربس يسحب الاسيتل المحمل على القرين الانزيمى </a:t>
            </a:r>
            <a:r>
              <a:rPr lang="en-US" sz="2400" dirty="0">
                <a:solidFill>
                  <a:schemeClr val="tx1"/>
                </a:solidFill>
              </a:rPr>
              <a:t>A </a:t>
            </a:r>
            <a:r>
              <a:rPr lang="ar-EG" sz="2400" dirty="0">
                <a:solidFill>
                  <a:schemeClr val="tx1"/>
                </a:solidFill>
              </a:rPr>
              <a:t>لتتحد مع وحدة اخرى منه ليعطى مركب</a:t>
            </a:r>
            <a:r>
              <a:rPr lang="en-US" sz="2400" dirty="0" err="1">
                <a:solidFill>
                  <a:schemeClr val="tx1"/>
                </a:solidFill>
              </a:rPr>
              <a:t>acetoacetylCoA</a:t>
            </a:r>
            <a:r>
              <a:rPr lang="en-US" sz="2400" dirty="0">
                <a:solidFill>
                  <a:schemeClr val="tx1"/>
                </a:solidFill>
              </a:rPr>
              <a:t> </a:t>
            </a:r>
            <a:r>
              <a:rPr lang="ar-EG" sz="2400" dirty="0">
                <a:solidFill>
                  <a:schemeClr val="tx1"/>
                </a:solidFill>
              </a:rPr>
              <a:t>ثم يضاف اليه جزىء ثالث لينتج فى النهاية المركب المعروف باسم حمض الميفالونيك</a:t>
            </a:r>
            <a:r>
              <a:rPr lang="en-US" sz="2400" dirty="0" err="1">
                <a:solidFill>
                  <a:schemeClr val="tx1"/>
                </a:solidFill>
              </a:rPr>
              <a:t>Mevalonic</a:t>
            </a:r>
            <a:r>
              <a:rPr lang="en-US" sz="2400" dirty="0">
                <a:solidFill>
                  <a:schemeClr val="tx1"/>
                </a:solidFill>
              </a:rPr>
              <a:t> acid</a:t>
            </a:r>
            <a:r>
              <a:rPr lang="ar-EG" sz="2400" dirty="0">
                <a:solidFill>
                  <a:schemeClr val="tx1"/>
                </a:solidFill>
              </a:rPr>
              <a:t>وذلك بمساعدة قرين الانزيم </a:t>
            </a:r>
            <a:r>
              <a:rPr lang="en-US" sz="2400" dirty="0">
                <a:solidFill>
                  <a:schemeClr val="tx1"/>
                </a:solidFill>
              </a:rPr>
              <a:t>NADPH2 </a:t>
            </a:r>
            <a:r>
              <a:rPr lang="ar-EG" sz="2400" dirty="0">
                <a:solidFill>
                  <a:schemeClr val="tx1"/>
                </a:solidFill>
              </a:rPr>
              <a:t>ثم من حمض الميفالونيك والذى يتحول الى الايزوبرين النشط وهو عبارة عن </a:t>
            </a:r>
            <a:r>
              <a:rPr lang="en-US" sz="2400" dirty="0" err="1" smtClean="0">
                <a:solidFill>
                  <a:schemeClr val="tx1"/>
                </a:solidFill>
              </a:rPr>
              <a:t>Isopentenylpyrophosphate</a:t>
            </a:r>
            <a:r>
              <a:rPr lang="en-US" sz="2400" dirty="0" smtClean="0">
                <a:solidFill>
                  <a:schemeClr val="tx1"/>
                </a:solidFill>
              </a:rPr>
              <a:t> </a:t>
            </a:r>
            <a:r>
              <a:rPr lang="ar-EG" sz="2400" dirty="0" smtClean="0">
                <a:solidFill>
                  <a:schemeClr val="tx1"/>
                </a:solidFill>
              </a:rPr>
              <a:t>والذى يتكون من الحمض السابق بعد نزع مجموعة </a:t>
            </a:r>
            <a:r>
              <a:rPr lang="en-US" sz="2400" dirty="0" smtClean="0">
                <a:solidFill>
                  <a:schemeClr val="tx1"/>
                </a:solidFill>
              </a:rPr>
              <a:t>CO2 </a:t>
            </a:r>
            <a:r>
              <a:rPr lang="ar-EG" sz="2400" dirty="0" smtClean="0">
                <a:solidFill>
                  <a:schemeClr val="tx1"/>
                </a:solidFill>
              </a:rPr>
              <a:t>وجزىء ماء وكذلك عملية فسفرة فى وجود</a:t>
            </a:r>
            <a:r>
              <a:rPr lang="en-US" sz="2400" dirty="0" smtClean="0"/>
              <a:t>ATP</a:t>
            </a:r>
            <a:endParaRPr lang="en-US" sz="2400" dirty="0"/>
          </a:p>
          <a:p>
            <a:pPr algn="r"/>
            <a:endParaRPr lang="ar-EG" dirty="0"/>
          </a:p>
        </p:txBody>
      </p:sp>
    </p:spTree>
    <p:extLst>
      <p:ext uri="{BB962C8B-B14F-4D97-AF65-F5344CB8AC3E}">
        <p14:creationId xmlns:p14="http://schemas.microsoft.com/office/powerpoint/2010/main" xmlns="" val="612278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077200" cy="6019800"/>
          </a:xfrm>
        </p:spPr>
        <p:txBody>
          <a:bodyPr>
            <a:normAutofit/>
          </a:bodyPr>
          <a:lstStyle/>
          <a:p>
            <a:pPr algn="r" rtl="1"/>
            <a:endParaRPr lang="en-US" sz="1800" dirty="0" smtClean="0"/>
          </a:p>
          <a:p>
            <a:pPr marL="285750" lvl="0" indent="-285750" algn="r" rtl="1">
              <a:buFontTx/>
              <a:buChar char="-"/>
            </a:pPr>
            <a:r>
              <a:rPr lang="ar-SA" sz="1800" dirty="0" smtClean="0">
                <a:solidFill>
                  <a:schemeClr val="tx1"/>
                </a:solidFill>
              </a:rPr>
              <a:t>تقسم </a:t>
            </a:r>
            <a:r>
              <a:rPr lang="ar-SA" sz="1800" dirty="0">
                <a:solidFill>
                  <a:schemeClr val="tx1"/>
                </a:solidFill>
              </a:rPr>
              <a:t>التربينات </a:t>
            </a:r>
            <a:r>
              <a:rPr lang="ar-SA" sz="1800" dirty="0" smtClean="0">
                <a:solidFill>
                  <a:schemeClr val="tx1"/>
                </a:solidFill>
              </a:rPr>
              <a:t>ا</a:t>
            </a:r>
            <a:r>
              <a:rPr lang="ar-EG" sz="1800" dirty="0" smtClean="0">
                <a:solidFill>
                  <a:schemeClr val="tx1"/>
                </a:solidFill>
              </a:rPr>
              <a:t>لي مجموعات </a:t>
            </a:r>
            <a:r>
              <a:rPr lang="ar-SA" sz="1800" dirty="0" smtClean="0">
                <a:solidFill>
                  <a:schemeClr val="tx1"/>
                </a:solidFill>
              </a:rPr>
              <a:t>لاحتواءها </a:t>
            </a:r>
            <a:r>
              <a:rPr lang="ar-SA" sz="1800" dirty="0">
                <a:solidFill>
                  <a:schemeClr val="tx1"/>
                </a:solidFill>
              </a:rPr>
              <a:t>على وحدات الايزوبرين </a:t>
            </a:r>
            <a:endParaRPr lang="ar-EG" sz="1800" dirty="0" smtClean="0">
              <a:solidFill>
                <a:schemeClr val="tx1"/>
              </a:solidFill>
            </a:endParaRPr>
          </a:p>
          <a:p>
            <a:pPr marL="285750" lvl="0" indent="-285750" algn="r" rtl="1">
              <a:buFontTx/>
              <a:buChar char="-"/>
            </a:pPr>
            <a:endParaRPr lang="en-US" sz="1800" dirty="0">
              <a:solidFill>
                <a:schemeClr val="tx1"/>
              </a:solidFill>
            </a:endParaRPr>
          </a:p>
          <a:p>
            <a:pPr algn="r" rtl="1"/>
            <a:r>
              <a:rPr lang="ar-EG" sz="1800" dirty="0" smtClean="0">
                <a:solidFill>
                  <a:schemeClr val="tx1"/>
                </a:solidFill>
              </a:rPr>
              <a:t>-  </a:t>
            </a:r>
            <a:r>
              <a:rPr lang="ar-SA" sz="1800" dirty="0" smtClean="0">
                <a:solidFill>
                  <a:schemeClr val="tx1"/>
                </a:solidFill>
              </a:rPr>
              <a:t>فيتكون</a:t>
            </a:r>
            <a:r>
              <a:rPr lang="en-US" sz="1800" dirty="0" smtClean="0">
                <a:solidFill>
                  <a:schemeClr val="tx1"/>
                </a:solidFill>
              </a:rPr>
              <a:t> </a:t>
            </a:r>
            <a:r>
              <a:rPr lang="en-US" sz="1800" dirty="0">
                <a:solidFill>
                  <a:schemeClr val="tx1"/>
                </a:solidFill>
              </a:rPr>
              <a:t>Hemiterpenes </a:t>
            </a:r>
            <a:r>
              <a:rPr lang="ar-SA" sz="1800" dirty="0">
                <a:solidFill>
                  <a:schemeClr val="tx1"/>
                </a:solidFill>
              </a:rPr>
              <a:t>من وحدة </a:t>
            </a:r>
            <a:r>
              <a:rPr lang="ar-SA" sz="1800" dirty="0" smtClean="0">
                <a:solidFill>
                  <a:schemeClr val="tx1"/>
                </a:solidFill>
              </a:rPr>
              <a:t>ايزوبري</a:t>
            </a:r>
            <a:r>
              <a:rPr lang="ar-EG" sz="1800" dirty="0" smtClean="0">
                <a:solidFill>
                  <a:schemeClr val="tx1"/>
                </a:solidFill>
              </a:rPr>
              <a:t>ن </a:t>
            </a:r>
            <a:r>
              <a:rPr lang="ar-SA" sz="1800" dirty="0" smtClean="0">
                <a:solidFill>
                  <a:schemeClr val="tx1"/>
                </a:solidFill>
              </a:rPr>
              <a:t>واحدة (</a:t>
            </a:r>
            <a:r>
              <a:rPr lang="ar-EG" sz="1800" dirty="0" smtClean="0">
                <a:solidFill>
                  <a:schemeClr val="tx1"/>
                </a:solidFill>
              </a:rPr>
              <a:t>والتي تتكون من خمس ذرات كربون ) </a:t>
            </a:r>
            <a:r>
              <a:rPr lang="ar-SA" sz="1800" dirty="0" smtClean="0">
                <a:solidFill>
                  <a:schemeClr val="tx1"/>
                </a:solidFill>
              </a:rPr>
              <a:t>بينما </a:t>
            </a:r>
            <a:r>
              <a:rPr lang="ar-SA" sz="1800" dirty="0">
                <a:solidFill>
                  <a:schemeClr val="tx1"/>
                </a:solidFill>
              </a:rPr>
              <a:t>تحتوى</a:t>
            </a:r>
            <a:r>
              <a:rPr lang="en-US" sz="1800" dirty="0">
                <a:solidFill>
                  <a:schemeClr val="tx1"/>
                </a:solidFill>
              </a:rPr>
              <a:t> </a:t>
            </a:r>
            <a:r>
              <a:rPr lang="en-US" sz="1800" dirty="0" err="1">
                <a:solidFill>
                  <a:schemeClr val="tx1"/>
                </a:solidFill>
              </a:rPr>
              <a:t>Monoterpenes</a:t>
            </a:r>
            <a:r>
              <a:rPr lang="en-US" sz="1800" dirty="0">
                <a:solidFill>
                  <a:schemeClr val="tx1"/>
                </a:solidFill>
              </a:rPr>
              <a:t> </a:t>
            </a:r>
            <a:r>
              <a:rPr lang="ar-SA" sz="1800" dirty="0">
                <a:solidFill>
                  <a:schemeClr val="tx1"/>
                </a:solidFill>
              </a:rPr>
              <a:t>على وحدتين </a:t>
            </a:r>
            <a:r>
              <a:rPr lang="ar-EG" sz="1800" dirty="0" smtClean="0">
                <a:solidFill>
                  <a:schemeClr val="tx1"/>
                </a:solidFill>
              </a:rPr>
              <a:t>من الايزوبرين </a:t>
            </a:r>
            <a:r>
              <a:rPr lang="ar-SA" sz="1800" dirty="0" smtClean="0">
                <a:solidFill>
                  <a:schemeClr val="tx1"/>
                </a:solidFill>
              </a:rPr>
              <a:t>وهى </a:t>
            </a:r>
            <a:r>
              <a:rPr lang="ar-SA" sz="1800" dirty="0">
                <a:solidFill>
                  <a:schemeClr val="tx1"/>
                </a:solidFill>
              </a:rPr>
              <a:t>اما ذات سلسلة مفتوحة أو تكون ذات تركيب حلقى وكذلك كلا من</a:t>
            </a:r>
            <a:r>
              <a:rPr lang="en-US" sz="1800" dirty="0">
                <a:solidFill>
                  <a:schemeClr val="tx1"/>
                </a:solidFill>
              </a:rPr>
              <a:t> </a:t>
            </a:r>
            <a:r>
              <a:rPr lang="en-US" sz="1800" dirty="0" err="1">
                <a:solidFill>
                  <a:schemeClr val="tx1"/>
                </a:solidFill>
              </a:rPr>
              <a:t>Sesquiterpenes</a:t>
            </a:r>
            <a:r>
              <a:rPr lang="en-US" sz="1800" dirty="0">
                <a:solidFill>
                  <a:schemeClr val="tx1"/>
                </a:solidFill>
              </a:rPr>
              <a:t> </a:t>
            </a:r>
            <a:r>
              <a:rPr lang="ar-SA" sz="1800" dirty="0">
                <a:solidFill>
                  <a:schemeClr val="tx1"/>
                </a:solidFill>
              </a:rPr>
              <a:t>التى تحتوى على ثلاث وحدات ايزوبرين و</a:t>
            </a:r>
            <a:r>
              <a:rPr lang="en-US" sz="1800" dirty="0" err="1">
                <a:solidFill>
                  <a:schemeClr val="tx1"/>
                </a:solidFill>
              </a:rPr>
              <a:t>Diterpenes</a:t>
            </a:r>
            <a:r>
              <a:rPr lang="en-US" sz="1800" dirty="0">
                <a:solidFill>
                  <a:schemeClr val="tx1"/>
                </a:solidFill>
              </a:rPr>
              <a:t> </a:t>
            </a:r>
            <a:r>
              <a:rPr lang="ar-SA" sz="1800" dirty="0">
                <a:solidFill>
                  <a:schemeClr val="tx1"/>
                </a:solidFill>
              </a:rPr>
              <a:t>التى تحتوى على اربعة وحدات </a:t>
            </a:r>
            <a:r>
              <a:rPr lang="ar-SA" sz="1800" dirty="0" smtClean="0">
                <a:solidFill>
                  <a:schemeClr val="tx1"/>
                </a:solidFill>
              </a:rPr>
              <a:t>اما </a:t>
            </a:r>
            <a:r>
              <a:rPr lang="ar-SA" sz="1800" dirty="0">
                <a:solidFill>
                  <a:schemeClr val="tx1"/>
                </a:solidFill>
              </a:rPr>
              <a:t>عديد التربين فيتكون من وحدات الايزوبرين ذات سلسلة مفتوحة فقط دون تكون حلقات</a:t>
            </a:r>
            <a:endParaRPr lang="en-US" sz="1800" dirty="0">
              <a:solidFill>
                <a:schemeClr val="tx1"/>
              </a:solidFill>
            </a:endParaRPr>
          </a:p>
          <a:p>
            <a:pPr algn="r" rtl="1"/>
            <a:endParaRPr lang="en-US" sz="1800" dirty="0" smtClean="0">
              <a:solidFill>
                <a:schemeClr val="tx1"/>
              </a:solidFill>
            </a:endParaRPr>
          </a:p>
          <a:p>
            <a:pPr algn="r" rtl="1"/>
            <a:endParaRPr lang="en-US" sz="1800" dirty="0"/>
          </a:p>
          <a:p>
            <a:pPr algn="r" rtl="1"/>
            <a:r>
              <a:rPr lang="ar-EG" sz="1800" dirty="0" smtClean="0">
                <a:solidFill>
                  <a:schemeClr val="tx1"/>
                </a:solidFill>
              </a:rPr>
              <a:t>- تعتبر</a:t>
            </a:r>
            <a:r>
              <a:rPr lang="ar-SA" sz="1800" dirty="0" smtClean="0">
                <a:solidFill>
                  <a:schemeClr val="tx1"/>
                </a:solidFill>
              </a:rPr>
              <a:t>  </a:t>
            </a:r>
            <a:r>
              <a:rPr lang="ar-SA" sz="1800" dirty="0">
                <a:solidFill>
                  <a:schemeClr val="tx1"/>
                </a:solidFill>
              </a:rPr>
              <a:t>ﺍﻟﺘﺭﺒﻴﻨﺎﺕ  ﺍﻟﻤﺠﻤﻭﻋﺔ  ﺍﻟﻌﻅﻤﻰ  ﻤﻥ  ﻤﻨﺘﺠﺎﺕ  ﺍﻟﻤﻤﻠﻜﺔ  ﺍﻟﻨﺒﺎﺘﻴﺔ  </a:t>
            </a:r>
            <a:r>
              <a:rPr lang="en-US" sz="1800" dirty="0">
                <a:solidFill>
                  <a:schemeClr val="tx1"/>
                </a:solidFill>
              </a:rPr>
              <a:t>.</a:t>
            </a:r>
            <a:r>
              <a:rPr lang="ar-SA" sz="1800" dirty="0">
                <a:solidFill>
                  <a:schemeClr val="tx1"/>
                </a:solidFill>
              </a:rPr>
              <a:t>ﻓﻬﻲ  ﻤﺭﻜﺒﺎﺕ  ﻤﺸﺘﻘﺔ  ﻤﻥ  ﻤﺯﻴﺞ  ﻤﻥ</a:t>
            </a:r>
            <a:endParaRPr lang="en-US" sz="1800" dirty="0">
              <a:solidFill>
                <a:schemeClr val="tx1"/>
              </a:solidFill>
            </a:endParaRPr>
          </a:p>
          <a:p>
            <a:pPr algn="r" rtl="1"/>
            <a:r>
              <a:rPr lang="ar-SA" sz="1800" dirty="0">
                <a:solidFill>
                  <a:schemeClr val="tx1"/>
                </a:solidFill>
              </a:rPr>
              <a:t>ﺍﺜﻨﻴﻥ ﺃﻭ ﺃﻜﺜﺭ ﻤﻥ ﻭﺤﺩﺍﺕ ﺍﻷﻴﺯﻭﺒﺭﻴﻥ ، ﺍﻟﺫﻱ ﻴﺘﻜﻭﻥ ﻤﻥ ﺨﻤﺴﺔ ﺫﺭﺍﺕ ﻜﺭﺒﻭﻥ ﺍﻟﺫﻱ ﻴﻌﺭﻑ ﻜﻴﻤﻴﺎﺌﻴﺎ ﺒﺎﺴﻡ </a:t>
            </a:r>
            <a:r>
              <a:rPr lang="en-US" sz="1800" dirty="0">
                <a:solidFill>
                  <a:schemeClr val="tx1"/>
                </a:solidFill>
              </a:rPr>
              <a:t>2 -</a:t>
            </a:r>
            <a:r>
              <a:rPr lang="ar-SA" sz="1800" dirty="0">
                <a:solidFill>
                  <a:schemeClr val="tx1"/>
                </a:solidFill>
              </a:rPr>
              <a:t>ﻤﻴﺜﻴل </a:t>
            </a:r>
            <a:r>
              <a:rPr lang="en-US" sz="1800" dirty="0">
                <a:solidFill>
                  <a:schemeClr val="tx1"/>
                </a:solidFill>
              </a:rPr>
              <a:t>3-</a:t>
            </a:r>
            <a:r>
              <a:rPr lang="ar-SA" sz="1800" dirty="0">
                <a:solidFill>
                  <a:schemeClr val="tx1"/>
                </a:solidFill>
              </a:rPr>
              <a:t>،</a:t>
            </a:r>
            <a:r>
              <a:rPr lang="en-US" sz="1800" dirty="0">
                <a:solidFill>
                  <a:schemeClr val="tx1"/>
                </a:solidFill>
              </a:rPr>
              <a:t>–1 </a:t>
            </a:r>
            <a:r>
              <a:rPr lang="ar-SA" sz="1800" dirty="0">
                <a:solidFill>
                  <a:schemeClr val="tx1"/>
                </a:solidFill>
              </a:rPr>
              <a:t>ﺍﻟﺒﻴﻭﺘﺎﺩﻴﻴﻥ </a:t>
            </a:r>
            <a:r>
              <a:rPr lang="en-US" sz="1800" dirty="0">
                <a:solidFill>
                  <a:schemeClr val="tx1"/>
                </a:solidFill>
              </a:rPr>
              <a:t>2-methylbuta-1,3-diene) .( </a:t>
            </a:r>
            <a:r>
              <a:rPr lang="ar-SA" sz="1800" dirty="0">
                <a:solidFill>
                  <a:schemeClr val="tx1"/>
                </a:solidFill>
              </a:rPr>
              <a:t>ﺘﺘﻜﻭﻥ ﺍﻟﺘﺭﺒﻴﻨﺎﺕ ﺒﺎﺘﺤﺎﺩ ﺭﺃﺱ ﻤﻊ ﺍﻟﺫﻴل ﻜﻤﺎ</a:t>
            </a:r>
            <a:endParaRPr lang="en-US" sz="1800" dirty="0">
              <a:solidFill>
                <a:schemeClr val="tx1"/>
              </a:solidFill>
            </a:endParaRPr>
          </a:p>
          <a:p>
            <a:pPr algn="r" rtl="1"/>
            <a:r>
              <a:rPr lang="ar-SA" sz="1800" dirty="0">
                <a:solidFill>
                  <a:schemeClr val="tx1"/>
                </a:solidFill>
              </a:rPr>
              <a:t>ﻫﻭ ﻤﻭﻀﺢ ﻓﻲ ﺍﻟﻤﺜﺎل ﺍﻟﺘﺎﻟﻲ</a:t>
            </a:r>
            <a:r>
              <a:rPr lang="en-US" sz="1800" dirty="0"/>
              <a:t>.</a:t>
            </a:r>
          </a:p>
          <a:p>
            <a:r>
              <a:rPr lang="en-US" dirty="0" smtClean="0"/>
              <a:t> </a:t>
            </a:r>
            <a:r>
              <a:rPr lang="en-US" dirty="0"/>
              <a:t/>
            </a:r>
            <a:br>
              <a:rPr lang="en-US" dirty="0"/>
            </a:br>
            <a:endParaRPr lang="en-US" dirty="0"/>
          </a:p>
          <a:p>
            <a:endParaRPr lang="ar-EG" dirty="0"/>
          </a:p>
        </p:txBody>
      </p:sp>
      <p:pic>
        <p:nvPicPr>
          <p:cNvPr id="4" name="image11.png"/>
          <p:cNvPicPr/>
          <p:nvPr/>
        </p:nvPicPr>
        <p:blipFill>
          <a:blip r:embed="rId2" cstate="print"/>
          <a:stretch>
            <a:fillRect/>
          </a:stretch>
        </p:blipFill>
        <p:spPr>
          <a:xfrm>
            <a:off x="685800" y="4800600"/>
            <a:ext cx="7391400" cy="1600200"/>
          </a:xfrm>
          <a:prstGeom prst="rect">
            <a:avLst/>
          </a:prstGeom>
        </p:spPr>
      </p:pic>
    </p:spTree>
    <p:extLst>
      <p:ext uri="{BB962C8B-B14F-4D97-AF65-F5344CB8AC3E}">
        <p14:creationId xmlns="" xmlns:p14="http://schemas.microsoft.com/office/powerpoint/2010/main" val="1946194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838200" y="152400"/>
            <a:ext cx="7239000" cy="6477000"/>
          </a:xfrm>
        </p:spPr>
      </p:pic>
    </p:spTree>
    <p:extLst>
      <p:ext uri="{BB962C8B-B14F-4D97-AF65-F5344CB8AC3E}">
        <p14:creationId xmlns="" xmlns:p14="http://schemas.microsoft.com/office/powerpoint/2010/main" val="935925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Grp="1" noChangeArrowheads="1"/>
          </p:cNvSpPr>
          <p:nvPr>
            <p:ph type="subTitle" idx="1"/>
          </p:nvPr>
        </p:nvSpPr>
        <p:spPr bwMode="auto">
          <a:xfrm>
            <a:off x="685800" y="304800"/>
            <a:ext cx="8001000" cy="6172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ea typeface="FreeSerif" charset="0"/>
                <a:cs typeface="Times New Roman" pitchFamily="18" charset="0"/>
              </a:rPr>
              <a:t/>
            </a:r>
            <a:br>
              <a:rPr kumimoji="0" lang="en-US" sz="1300" b="0" i="0" u="none" strike="noStrike" cap="none" normalizeH="0" baseline="0" smtClean="0">
                <a:ln>
                  <a:noFill/>
                </a:ln>
                <a:solidFill>
                  <a:schemeClr val="tx1"/>
                </a:solidFill>
                <a:effectLst/>
                <a:latin typeface="Times New Roman" pitchFamily="18" charset="0"/>
                <a:ea typeface="FreeSerif" charset="0"/>
                <a:cs typeface="Times New Roman" pitchFamily="18" charset="0"/>
              </a:rPr>
            </a:b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457200" y="533400"/>
            <a:ext cx="8001000" cy="6463308"/>
          </a:xfrm>
          <a:prstGeom prst="rect">
            <a:avLst/>
          </a:prstGeom>
        </p:spPr>
        <p:txBody>
          <a:bodyPr wrap="square">
            <a:spAutoFit/>
          </a:bodyPr>
          <a:lstStyle/>
          <a:p>
            <a:pPr algn="r" rtl="1"/>
            <a:endParaRPr lang="en-US" dirty="0"/>
          </a:p>
          <a:p>
            <a:pPr algn="r" rtl="1"/>
            <a:r>
              <a:rPr lang="ar-EG" sz="2800" b="1" u="sng" dirty="0" smtClean="0">
                <a:solidFill>
                  <a:srgbClr val="FF0000"/>
                </a:solidFill>
              </a:rPr>
              <a:t>التربينات </a:t>
            </a:r>
            <a:r>
              <a:rPr lang="ar-EG" sz="2800" b="1" u="sng" dirty="0">
                <a:solidFill>
                  <a:srgbClr val="FF0000"/>
                </a:solidFill>
              </a:rPr>
              <a:t>الثنائية: </a:t>
            </a:r>
            <a:r>
              <a:rPr lang="en-US" sz="2800" b="1" u="sng" dirty="0" err="1">
                <a:solidFill>
                  <a:srgbClr val="FF0000"/>
                </a:solidFill>
              </a:rPr>
              <a:t>Diterpenes</a:t>
            </a:r>
            <a:r>
              <a:rPr lang="en-US" sz="2800" b="1" u="sng" dirty="0">
                <a:solidFill>
                  <a:srgbClr val="FF0000"/>
                </a:solidFill>
              </a:rPr>
              <a:t> </a:t>
            </a:r>
            <a:endParaRPr lang="ar-EG" sz="2800" b="1" u="sng" dirty="0" smtClean="0">
              <a:solidFill>
                <a:srgbClr val="FF0000"/>
              </a:solidFill>
            </a:endParaRPr>
          </a:p>
          <a:p>
            <a:pPr algn="r" rtl="1"/>
            <a:r>
              <a:rPr lang="ar-EG" sz="2400" b="1" dirty="0" smtClean="0"/>
              <a:t>                 </a:t>
            </a:r>
          </a:p>
          <a:p>
            <a:pPr algn="r" rtl="1"/>
            <a:r>
              <a:rPr lang="ar-EG" sz="2400" b="1" dirty="0"/>
              <a:t>-</a:t>
            </a:r>
            <a:r>
              <a:rPr lang="ar-EG" sz="2400" b="1" dirty="0" smtClean="0"/>
              <a:t>  </a:t>
            </a:r>
            <a:r>
              <a:rPr lang="ar-EG" sz="2000" dirty="0" smtClean="0"/>
              <a:t>وهى </a:t>
            </a:r>
            <a:r>
              <a:rPr lang="ar-EG" sz="2000" dirty="0"/>
              <a:t>التربينات التى يحتوى هيكلها على أربع وحدات من الأيزوبين وأهم المركبات التابعة لهذا القسم مركبان هامان هما الفيتول و الجبرلين, اما الفيتول فهو تربين رباعى ذو سلسلة مفتوحة يدخل فى تكوين جزيء الكلوروفيل حيث تربط حلقة البيرول مع الفيتول ويتم الأتحاد بين مجموعة الكربوكسيل بحلقة البيرول مع مجموعة الأيدروكسيل بالفيتول لييتكون الأستر المروف بأسم الكلوروفيل</a:t>
            </a:r>
            <a:r>
              <a:rPr lang="ar-EG" sz="2000" dirty="0" smtClean="0"/>
              <a:t>.</a:t>
            </a:r>
          </a:p>
          <a:p>
            <a:pPr algn="r" rtl="1"/>
            <a:endParaRPr lang="ar-EG" sz="2000" dirty="0"/>
          </a:p>
          <a:p>
            <a:pPr algn="r" rtl="1"/>
            <a:endParaRPr lang="ar-EG" dirty="0" smtClean="0"/>
          </a:p>
          <a:p>
            <a:pPr algn="r" rtl="1"/>
            <a:endParaRPr lang="ar-EG" dirty="0"/>
          </a:p>
          <a:p>
            <a:pPr algn="r" rtl="1"/>
            <a:r>
              <a:rPr lang="ar-EG" sz="2800" b="1" u="sng" dirty="0" smtClean="0">
                <a:solidFill>
                  <a:srgbClr val="FF0000"/>
                </a:solidFill>
              </a:rPr>
              <a:t>التربينات الثلاثية:</a:t>
            </a:r>
            <a:r>
              <a:rPr lang="en-US" sz="2800" b="1" u="sng" dirty="0" err="1">
                <a:solidFill>
                  <a:srgbClr val="FF0000"/>
                </a:solidFill>
              </a:rPr>
              <a:t>Sesquiterpenes</a:t>
            </a:r>
            <a:r>
              <a:rPr lang="en-US" dirty="0">
                <a:solidFill>
                  <a:srgbClr val="FF0000"/>
                </a:solidFill>
              </a:rPr>
              <a:t> </a:t>
            </a:r>
            <a:r>
              <a:rPr lang="ar-EG" dirty="0" smtClean="0">
                <a:solidFill>
                  <a:srgbClr val="FF0000"/>
                </a:solidFill>
              </a:rPr>
              <a:t> </a:t>
            </a:r>
            <a:r>
              <a:rPr lang="ar-EG" dirty="0" smtClean="0"/>
              <a:t>                               </a:t>
            </a:r>
          </a:p>
          <a:p>
            <a:pPr algn="r" rtl="1"/>
            <a:r>
              <a:rPr lang="ar-EG" dirty="0"/>
              <a:t> </a:t>
            </a:r>
            <a:r>
              <a:rPr lang="ar-EG" dirty="0" smtClean="0"/>
              <a:t>                            </a:t>
            </a:r>
          </a:p>
          <a:p>
            <a:pPr algn="r" rtl="1"/>
            <a:r>
              <a:rPr lang="ar-EG" u="sng" dirty="0" smtClean="0"/>
              <a:t>-</a:t>
            </a:r>
            <a:r>
              <a:rPr lang="ar-EG" dirty="0" smtClean="0"/>
              <a:t> </a:t>
            </a:r>
            <a:r>
              <a:rPr lang="ar-EG" sz="2000" dirty="0" smtClean="0"/>
              <a:t>وهى </a:t>
            </a:r>
            <a:r>
              <a:rPr lang="ar-EG" sz="2000" dirty="0"/>
              <a:t>التربينات التى تحتوى على ثلاث وحدات من الأيزوبين وهى فى الطبيعة نادرة الوجود ومن امثلتها الهامه </a:t>
            </a:r>
            <a:r>
              <a:rPr lang="en-US" sz="2000" dirty="0" err="1"/>
              <a:t>Earnesol</a:t>
            </a:r>
            <a:r>
              <a:rPr lang="en-US" sz="2000" dirty="0"/>
              <a:t> </a:t>
            </a:r>
            <a:r>
              <a:rPr lang="ar-EG" sz="2000" dirty="0"/>
              <a:t>وهو أحد المركبات الهامة التى تدخل فى تركيب عطر أزهار الزئبق والليمون وهو تربين ذو سلسلة مفتوحة اما الصورة الحلقية لمثل هذه التربينات فهو حمض الأبسيسيك والذى يعتقد انه ينتج مباشرا من الميفالونيك كما سبق شرحه او من هدم الكاروتين زانثين </a:t>
            </a:r>
            <a:r>
              <a:rPr lang="en-US" sz="2000" dirty="0"/>
              <a:t>Carotene- </a:t>
            </a:r>
            <a:r>
              <a:rPr lang="en-US" sz="2000" dirty="0" err="1"/>
              <a:t>Zeaxanthin</a:t>
            </a:r>
            <a:r>
              <a:rPr lang="en-US" sz="2000" dirty="0"/>
              <a:t>.</a:t>
            </a:r>
          </a:p>
          <a:p>
            <a:pPr algn="r" rtl="1"/>
            <a:endParaRPr lang="en-US" sz="2000" dirty="0"/>
          </a:p>
          <a:p>
            <a:pPr algn="r" rtl="1"/>
            <a:endParaRPr lang="ar-EG" dirty="0"/>
          </a:p>
        </p:txBody>
      </p:sp>
    </p:spTree>
    <p:extLst>
      <p:ext uri="{BB962C8B-B14F-4D97-AF65-F5344CB8AC3E}">
        <p14:creationId xmlns="" xmlns:p14="http://schemas.microsoft.com/office/powerpoint/2010/main" val="3430226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304800" y="304800"/>
            <a:ext cx="8153400" cy="6172200"/>
          </a:xfrm>
        </p:spPr>
        <p:txBody>
          <a:bodyPr>
            <a:normAutofit lnSpcReduction="10000"/>
          </a:bodyPr>
          <a:lstStyle/>
          <a:p>
            <a:pPr marR="190500" lvl="0" algn="r" rtl="1">
              <a:lnSpc>
                <a:spcPct val="115000"/>
              </a:lnSpc>
              <a:spcAft>
                <a:spcPts val="375"/>
              </a:spcAft>
              <a:tabLst>
                <a:tab pos="457200" algn="l"/>
              </a:tabLst>
            </a:pPr>
            <a:endParaRPr lang="ar-EG" b="1" dirty="0" smtClean="0">
              <a:solidFill>
                <a:srgbClr val="2B2A2A"/>
              </a:solidFill>
              <a:ea typeface="Times New Roman"/>
              <a:hlinkClick r:id="rId2" tooltip="slide16"/>
            </a:endParaRPr>
          </a:p>
          <a:p>
            <a:pPr marR="190500" lvl="0" algn="r" rtl="1">
              <a:lnSpc>
                <a:spcPct val="115000"/>
              </a:lnSpc>
              <a:spcAft>
                <a:spcPts val="375"/>
              </a:spcAft>
              <a:tabLst>
                <a:tab pos="457200" algn="l"/>
              </a:tabLst>
            </a:pPr>
            <a:r>
              <a:rPr lang="ar-EG" sz="3400" b="1" u="sng" dirty="0" smtClean="0">
                <a:solidFill>
                  <a:schemeClr val="tx1"/>
                </a:solidFill>
                <a:ea typeface="Times New Roman"/>
                <a:hlinkClick r:id="rId2" tooltip="slide16"/>
              </a:rPr>
              <a:t>التربينات الثلاثية</a:t>
            </a:r>
            <a:r>
              <a:rPr lang="en-US" sz="3400" b="1" u="sng" dirty="0" err="1" smtClean="0">
                <a:solidFill>
                  <a:schemeClr val="tx1"/>
                </a:solidFill>
                <a:latin typeface="Arial"/>
                <a:ea typeface="Times New Roman"/>
                <a:cs typeface="Arial"/>
                <a:hlinkClick r:id="rId2" tooltip="slide16"/>
              </a:rPr>
              <a:t>Triterpenes</a:t>
            </a:r>
            <a:r>
              <a:rPr lang="en-US" sz="3400" b="1" u="sng" dirty="0">
                <a:solidFill>
                  <a:schemeClr val="tx1"/>
                </a:solidFill>
                <a:latin typeface="Arial"/>
                <a:ea typeface="Times New Roman"/>
                <a:cs typeface="Arial"/>
                <a:hlinkClick r:id="rId2" tooltip="slide16"/>
              </a:rPr>
              <a:t>:</a:t>
            </a:r>
            <a:r>
              <a:rPr lang="en-US" sz="3400" u="sng" dirty="0">
                <a:solidFill>
                  <a:schemeClr val="tx1"/>
                </a:solidFill>
                <a:latin typeface="Arial"/>
                <a:ea typeface="Times New Roman"/>
                <a:cs typeface="Arial"/>
              </a:rPr>
              <a:t> </a:t>
            </a:r>
            <a:endParaRPr lang="en-US" sz="3400" u="sng" dirty="0" smtClean="0">
              <a:solidFill>
                <a:schemeClr val="tx1"/>
              </a:solidFill>
              <a:latin typeface="Arial"/>
              <a:ea typeface="Times New Roman"/>
              <a:cs typeface="Arial"/>
            </a:endParaRPr>
          </a:p>
          <a:p>
            <a:pPr marR="190500" lvl="0" algn="r" rtl="1">
              <a:lnSpc>
                <a:spcPct val="115000"/>
              </a:lnSpc>
              <a:spcAft>
                <a:spcPts val="375"/>
              </a:spcAft>
              <a:tabLst>
                <a:tab pos="457200" algn="l"/>
              </a:tabLst>
            </a:pPr>
            <a:r>
              <a:rPr lang="en-US" dirty="0">
                <a:solidFill>
                  <a:srgbClr val="2B2A2A"/>
                </a:solidFill>
                <a:latin typeface="Arial"/>
                <a:ea typeface="Times New Roman"/>
                <a:cs typeface="Arial"/>
              </a:rPr>
              <a:t> </a:t>
            </a:r>
            <a:r>
              <a:rPr lang="en-US" dirty="0" smtClean="0">
                <a:solidFill>
                  <a:srgbClr val="2B2A2A"/>
                </a:solidFill>
                <a:latin typeface="Arial"/>
                <a:ea typeface="Times New Roman"/>
                <a:cs typeface="Arial"/>
              </a:rPr>
              <a:t>           </a:t>
            </a:r>
            <a:r>
              <a:rPr lang="ar-SA" dirty="0" smtClean="0">
                <a:solidFill>
                  <a:srgbClr val="2B2A2A"/>
                </a:solidFill>
                <a:ea typeface="Times New Roman"/>
              </a:rPr>
              <a:t>وهى </a:t>
            </a:r>
            <a:r>
              <a:rPr lang="ar-SA" dirty="0">
                <a:solidFill>
                  <a:srgbClr val="2B2A2A"/>
                </a:solidFill>
                <a:ea typeface="Times New Roman"/>
              </a:rPr>
              <a:t>التربينات التى تحتوى على ست وحدات من الأيزوبين ويتم تكوينها عن طريق اتحاد وحدتين من مركب</a:t>
            </a:r>
            <a:r>
              <a:rPr lang="en-US" dirty="0">
                <a:solidFill>
                  <a:srgbClr val="2B2A2A"/>
                </a:solidFill>
                <a:latin typeface="Arial"/>
                <a:ea typeface="Times New Roman"/>
                <a:cs typeface="Arial"/>
              </a:rPr>
              <a:t> -pyrophosphate </a:t>
            </a:r>
            <a:r>
              <a:rPr lang="en-US" dirty="0" err="1">
                <a:solidFill>
                  <a:srgbClr val="2B2A2A"/>
                </a:solidFill>
                <a:latin typeface="Arial"/>
                <a:ea typeface="Times New Roman"/>
                <a:cs typeface="Arial"/>
              </a:rPr>
              <a:t>Farnesyl</a:t>
            </a:r>
            <a:r>
              <a:rPr lang="ar-SA" dirty="0">
                <a:solidFill>
                  <a:srgbClr val="2B2A2A"/>
                </a:solidFill>
                <a:ea typeface="Times New Roman"/>
              </a:rPr>
              <a:t>وتتبع تلك المجموعة مواد هامة خاصة فى المملكة الحيوانية حيث يتبعها عدد هام من المواد مثل الكولوسيترول و الهرمونات الجنسية السيترودية ومجموعة فيتامين د وجلوكسيدات القلب والصابونين</a:t>
            </a:r>
            <a:r>
              <a:rPr lang="en-US" dirty="0" smtClean="0">
                <a:solidFill>
                  <a:srgbClr val="2B2A2A"/>
                </a:solidFill>
                <a:latin typeface="Arial"/>
                <a:ea typeface="Times New Roman"/>
                <a:cs typeface="Arial"/>
              </a:rPr>
              <a:t>.</a:t>
            </a:r>
          </a:p>
          <a:p>
            <a:pPr marR="190500" lvl="0" algn="r" rtl="1">
              <a:lnSpc>
                <a:spcPct val="115000"/>
              </a:lnSpc>
              <a:spcAft>
                <a:spcPts val="375"/>
              </a:spcAft>
              <a:tabLst>
                <a:tab pos="457200" algn="l"/>
              </a:tabLst>
            </a:pPr>
            <a:endParaRPr lang="en-US" sz="3600" dirty="0">
              <a:ea typeface="Calibri"/>
              <a:cs typeface="Arial"/>
            </a:endParaRPr>
          </a:p>
          <a:p>
            <a:pPr marR="190500" lvl="0" algn="r" rtl="1">
              <a:lnSpc>
                <a:spcPct val="115000"/>
              </a:lnSpc>
              <a:spcAft>
                <a:spcPts val="375"/>
              </a:spcAft>
              <a:tabLst>
                <a:tab pos="457200" algn="l"/>
              </a:tabLst>
            </a:pPr>
            <a:r>
              <a:rPr lang="ar-EG" b="1" u="sng" dirty="0" smtClean="0">
                <a:solidFill>
                  <a:srgbClr val="0070C0"/>
                </a:solidFill>
                <a:latin typeface="Arial"/>
                <a:ea typeface="Times New Roman"/>
                <a:cs typeface="Arial"/>
              </a:rPr>
              <a:t>التربينات</a:t>
            </a:r>
            <a:r>
              <a:rPr lang="en-US" b="1" u="sng" dirty="0">
                <a:solidFill>
                  <a:srgbClr val="0070C0"/>
                </a:solidFill>
                <a:latin typeface="Arial"/>
                <a:ea typeface="Times New Roman"/>
                <a:cs typeface="Arial"/>
              </a:rPr>
              <a:t> </a:t>
            </a:r>
            <a:r>
              <a:rPr lang="ar-SA" b="1" u="sng" dirty="0">
                <a:solidFill>
                  <a:srgbClr val="0070C0"/>
                </a:solidFill>
                <a:ea typeface="Times New Roman"/>
              </a:rPr>
              <a:t>الرباعية</a:t>
            </a:r>
            <a:r>
              <a:rPr lang="en-US" b="1" u="sng" dirty="0">
                <a:solidFill>
                  <a:srgbClr val="0070C0"/>
                </a:solidFill>
                <a:latin typeface="Arial"/>
                <a:ea typeface="Times New Roman"/>
                <a:cs typeface="Arial"/>
              </a:rPr>
              <a:t>:</a:t>
            </a:r>
            <a:r>
              <a:rPr lang="en-US" b="1" u="sng" dirty="0" err="1">
                <a:solidFill>
                  <a:srgbClr val="0070C0"/>
                </a:solidFill>
                <a:latin typeface="Arial"/>
                <a:ea typeface="Times New Roman"/>
                <a:cs typeface="Arial"/>
              </a:rPr>
              <a:t>Tetraterpenescarotennoids</a:t>
            </a:r>
            <a:r>
              <a:rPr lang="en-US" b="1" u="sng" dirty="0">
                <a:solidFill>
                  <a:srgbClr val="0070C0"/>
                </a:solidFill>
                <a:latin typeface="Arial"/>
                <a:ea typeface="Times New Roman"/>
                <a:cs typeface="Arial"/>
              </a:rPr>
              <a:t> </a:t>
            </a:r>
          </a:p>
          <a:p>
            <a:pPr marR="190500" lvl="0" algn="r" rtl="1">
              <a:lnSpc>
                <a:spcPct val="115000"/>
              </a:lnSpc>
              <a:spcAft>
                <a:spcPts val="375"/>
              </a:spcAft>
              <a:tabLst>
                <a:tab pos="457200" algn="l"/>
              </a:tabLst>
            </a:pPr>
            <a:r>
              <a:rPr lang="en-US" dirty="0" smtClean="0">
                <a:solidFill>
                  <a:srgbClr val="2B2A2A"/>
                </a:solidFill>
                <a:latin typeface="Arial"/>
                <a:ea typeface="Times New Roman"/>
                <a:cs typeface="Arial"/>
              </a:rPr>
              <a:t>           </a:t>
            </a:r>
            <a:r>
              <a:rPr lang="ar-SA" dirty="0" smtClean="0">
                <a:solidFill>
                  <a:srgbClr val="2B2A2A"/>
                </a:solidFill>
                <a:ea typeface="Times New Roman"/>
              </a:rPr>
              <a:t>تنقسم </a:t>
            </a:r>
            <a:r>
              <a:rPr lang="ar-SA" dirty="0">
                <a:solidFill>
                  <a:srgbClr val="2B2A2A"/>
                </a:solidFill>
                <a:ea typeface="Times New Roman"/>
              </a:rPr>
              <a:t>الكاروتينيدات الى مجموعتين كبيرتين وهما : الكاروتينات والزانثوفيلات اما الكاروتينات فتتكون من 40 ذرة كربون وتنتج من اتحاد ثمان وحدات من الأيزوبرين وتختلف فيما بينها فى درجة عدم تشبعها</a:t>
            </a:r>
            <a:r>
              <a:rPr lang="en-US" dirty="0">
                <a:solidFill>
                  <a:srgbClr val="2B2A2A"/>
                </a:solidFill>
                <a:latin typeface="Arial"/>
                <a:ea typeface="Times New Roman"/>
                <a:cs typeface="Arial"/>
              </a:rPr>
              <a:t>Unsaturation\ </a:t>
            </a:r>
            <a:r>
              <a:rPr lang="ar-SA" dirty="0">
                <a:solidFill>
                  <a:srgbClr val="2B2A2A"/>
                </a:solidFill>
                <a:ea typeface="Times New Roman"/>
              </a:rPr>
              <a:t>اما الزانثوفيلات فهى مشتقات من الكاروتينات عن طريق الأكسدة ويتكون الهيكل الكربونى للكاروتينات من اضافة</a:t>
            </a:r>
            <a:r>
              <a:rPr lang="en-US" dirty="0">
                <a:solidFill>
                  <a:srgbClr val="2B2A2A"/>
                </a:solidFill>
                <a:latin typeface="Arial"/>
                <a:ea typeface="Times New Roman"/>
                <a:cs typeface="Arial"/>
              </a:rPr>
              <a:t>. </a:t>
            </a:r>
            <a:r>
              <a:rPr lang="en-US" dirty="0" err="1">
                <a:solidFill>
                  <a:srgbClr val="2B2A2A"/>
                </a:solidFill>
                <a:latin typeface="Arial"/>
                <a:ea typeface="Times New Roman"/>
                <a:cs typeface="Arial"/>
              </a:rPr>
              <a:t>geranylgeranylpyrophosphat</a:t>
            </a:r>
            <a:r>
              <a:rPr lang="ar-SA" dirty="0">
                <a:solidFill>
                  <a:srgbClr val="2B2A2A"/>
                </a:solidFill>
                <a:ea typeface="Times New Roman"/>
              </a:rPr>
              <a:t>ثم عن طريق عدة تفاعلات نازعة للأيدروجين فيتكون الكاروتين والنيروسبورين والليكوبين وتظل تلك المركبات ذات السلسلة المفتوحة غير ثابتة حتى تتكون الحلقات فى نهايتها ثم تتأكسد الكاروتينات ليتكون منها الزانثوفيلات فى النهاية</a:t>
            </a:r>
            <a:r>
              <a:rPr lang="en-US" dirty="0">
                <a:solidFill>
                  <a:srgbClr val="2B2A2A"/>
                </a:solidFill>
                <a:latin typeface="Arial"/>
                <a:ea typeface="Times New Roman"/>
                <a:cs typeface="Arial"/>
              </a:rPr>
              <a:t>.</a:t>
            </a:r>
            <a:endParaRPr lang="en-US" sz="3600" dirty="0">
              <a:ea typeface="Calibri"/>
              <a:cs typeface="Arial"/>
            </a:endParaRPr>
          </a:p>
          <a:p>
            <a:endParaRPr lang="ar-EG" dirty="0"/>
          </a:p>
        </p:txBody>
      </p:sp>
    </p:spTree>
    <p:extLst>
      <p:ext uri="{BB962C8B-B14F-4D97-AF65-F5344CB8AC3E}">
        <p14:creationId xmlns="" xmlns:p14="http://schemas.microsoft.com/office/powerpoint/2010/main" val="289347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52400" y="228600"/>
            <a:ext cx="8991600" cy="6553200"/>
          </a:xfrm>
        </p:spPr>
      </p:pic>
    </p:spTree>
    <p:extLst>
      <p:ext uri="{BB962C8B-B14F-4D97-AF65-F5344CB8AC3E}">
        <p14:creationId xmlns="" xmlns:p14="http://schemas.microsoft.com/office/powerpoint/2010/main" val="1434698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76200"/>
            <a:ext cx="8153400" cy="6400800"/>
          </a:xfrm>
        </p:spPr>
        <p:txBody>
          <a:bodyPr>
            <a:normAutofit/>
          </a:bodyPr>
          <a:lstStyle/>
          <a:p>
            <a:r>
              <a:rPr lang="ar-SA" sz="3800" b="1" u="sng" dirty="0">
                <a:solidFill>
                  <a:schemeClr val="tx1"/>
                </a:solidFill>
              </a:rPr>
              <a:t>ﺍﻟﺘﺭﺒﻴﻨﺎﺕ ﺍﻟﺜﻨﺎﺌﻴﺔ </a:t>
            </a:r>
            <a:endParaRPr lang="en-US" sz="3800" b="1" u="sng" dirty="0" smtClean="0">
              <a:solidFill>
                <a:schemeClr val="tx1"/>
              </a:solidFill>
            </a:endParaRPr>
          </a:p>
          <a:p>
            <a:pPr algn="r" rtl="1"/>
            <a:r>
              <a:rPr lang="ar-EG" sz="2400" dirty="0" smtClean="0">
                <a:solidFill>
                  <a:schemeClr val="tx1"/>
                </a:solidFill>
              </a:rPr>
              <a:t> </a:t>
            </a:r>
          </a:p>
          <a:p>
            <a:pPr algn="r" rtl="1"/>
            <a:r>
              <a:rPr lang="ar-EG" sz="2400" dirty="0">
                <a:solidFill>
                  <a:schemeClr val="tx1"/>
                </a:solidFill>
              </a:rPr>
              <a:t>-</a:t>
            </a:r>
            <a:r>
              <a:rPr lang="ar-EG" sz="2400" dirty="0" smtClean="0">
                <a:solidFill>
                  <a:schemeClr val="tx1"/>
                </a:solidFill>
              </a:rPr>
              <a:t>ﻴﺘﻡ </a:t>
            </a:r>
            <a:r>
              <a:rPr lang="ar-EG" sz="2400" dirty="0">
                <a:solidFill>
                  <a:schemeClr val="tx1"/>
                </a:solidFill>
              </a:rPr>
              <a:t>ﺍﻟﺘﺼﻨﻴﻊ ﺍﻟﺤﻴﻭﻱ ﻟﻠﺘﺭﺒﻴﻨﺎﺕ ﺍﻟﺜﻨﺎﺌﻴﺔ ﺍﻨﻁﻼﻗﺎ ﻤﻥ </a:t>
            </a:r>
            <a:r>
              <a:rPr lang="en-US" sz="2400" dirty="0" err="1">
                <a:solidFill>
                  <a:schemeClr val="tx1"/>
                </a:solidFill>
              </a:rPr>
              <a:t>Geranylpyrophosphate</a:t>
            </a:r>
            <a:r>
              <a:rPr lang="en-US" sz="2400" dirty="0">
                <a:solidFill>
                  <a:schemeClr val="tx1"/>
                </a:solidFill>
              </a:rPr>
              <a:t> </a:t>
            </a:r>
            <a:r>
              <a:rPr lang="ar-EG" sz="2400" dirty="0">
                <a:solidFill>
                  <a:schemeClr val="tx1"/>
                </a:solidFill>
              </a:rPr>
              <a:t>ﺍﻟﺫﻱ ﻴﻌﺘﺒﺭ ﺍﻟﻤﺭﻜﺏ </a:t>
            </a:r>
            <a:r>
              <a:rPr lang="ar-EG" sz="2400" dirty="0" smtClean="0">
                <a:solidFill>
                  <a:schemeClr val="tx1"/>
                </a:solidFill>
              </a:rPr>
              <a:t>ﺍﻷﻡ ﻟﻠﺘﺭﺒﻴﻨﺎﺕ ﺍﻟﺜﻨﺎﺌﻴﺔ.ﻴﺘﻡ </a:t>
            </a:r>
            <a:r>
              <a:rPr lang="ar-EG" sz="2400" dirty="0">
                <a:solidFill>
                  <a:schemeClr val="tx1"/>
                </a:solidFill>
              </a:rPr>
              <a:t>ﺘﺼﻨﻴﻊ </a:t>
            </a:r>
            <a:r>
              <a:rPr lang="en-US" sz="2400" dirty="0" err="1">
                <a:solidFill>
                  <a:schemeClr val="tx1"/>
                </a:solidFill>
              </a:rPr>
              <a:t>Geranylpyrophosphate</a:t>
            </a:r>
            <a:r>
              <a:rPr lang="en-US" sz="2400" dirty="0">
                <a:solidFill>
                  <a:schemeClr val="tx1"/>
                </a:solidFill>
              </a:rPr>
              <a:t> </a:t>
            </a:r>
            <a:r>
              <a:rPr lang="ar-EG" sz="2400" dirty="0">
                <a:solidFill>
                  <a:schemeClr val="tx1"/>
                </a:solidFill>
              </a:rPr>
              <a:t>ﺍﻨﻁﻼﻗﺎ ﻤﻥ ﺍﻷﺴﻴﺘﻴل ﻤﺭﺍﻓﻕ ﻷﻨﺯﻴﻡ (</a:t>
            </a:r>
            <a:r>
              <a:rPr lang="en-US" sz="2400" dirty="0">
                <a:solidFill>
                  <a:schemeClr val="tx1"/>
                </a:solidFill>
              </a:rPr>
              <a:t>A) (CH3CO-S-CoA</a:t>
            </a:r>
            <a:r>
              <a:rPr lang="en-US" sz="2400" dirty="0" smtClean="0">
                <a:solidFill>
                  <a:schemeClr val="tx1"/>
                </a:solidFill>
              </a:rPr>
              <a:t>) NADPH </a:t>
            </a:r>
            <a:r>
              <a:rPr lang="ar-EG" sz="2400" dirty="0" smtClean="0">
                <a:solidFill>
                  <a:schemeClr val="tx1"/>
                </a:solidFill>
              </a:rPr>
              <a:t>ﺍﻟﺫﻱ </a:t>
            </a:r>
            <a:r>
              <a:rPr lang="ar-EG" sz="2400" dirty="0">
                <a:solidFill>
                  <a:schemeClr val="tx1"/>
                </a:solidFill>
              </a:rPr>
              <a:t>ﻴﺘﺤﻭل ﺒﻌﺩ ﺘﻜﺎﺜﻔﻪ ﻤﻊ ﺃﺴﻴﺘﻭﺃﺴﻴﺘﻴل ﻤﺭﺍﻓﻕ ﺍﻷﻨﺯﻴﻡ (</a:t>
            </a:r>
            <a:r>
              <a:rPr lang="en-US" sz="2400" dirty="0">
                <a:solidFill>
                  <a:schemeClr val="tx1"/>
                </a:solidFill>
              </a:rPr>
              <a:t>A)، </a:t>
            </a:r>
            <a:r>
              <a:rPr lang="ar-EG" sz="2400" dirty="0">
                <a:solidFill>
                  <a:schemeClr val="tx1"/>
                </a:solidFill>
              </a:rPr>
              <a:t>ﻭ ﻴﺘﻡ ﺍﺨﺘﺯﺍل ﺍﻟﻨﺎﺘﺞ </a:t>
            </a:r>
            <a:r>
              <a:rPr lang="ar-EG" sz="2400" dirty="0" smtClean="0">
                <a:solidFill>
                  <a:schemeClr val="tx1"/>
                </a:solidFill>
              </a:rPr>
              <a:t>ﺒﻭﺍﺴﻁﺔ ﺇﻟﻰ  </a:t>
            </a:r>
            <a:r>
              <a:rPr lang="ar-EG" sz="2400" dirty="0">
                <a:solidFill>
                  <a:schemeClr val="tx1"/>
                </a:solidFill>
              </a:rPr>
              <a:t>ﺤﻤﺽ  ﺍﻟﻤﻴﻔﺎﻟﻭﻨﻴﻙ  ﻭ  ﻋﻥ  ﻁﺭﻴﻕ  ﻋﻤﻠﻴﺔ  ﺍﻟﻔﺴﻔﺭﺓ  ﻭ  ﻨﺯﻉ  ﺍﻟﻜﺭﺒﻭﻜﺴﻴل  ﻴﺘﻡ ﺘﺤﻭﻴل  ﺤﻤﺽ  ﺍﻟﻤﻴﻔﺎﻟﻭﻨﻴﻙ</a:t>
            </a:r>
          </a:p>
          <a:p>
            <a:pPr algn="r" rtl="1"/>
            <a:r>
              <a:rPr lang="ar-EG" sz="2400" dirty="0">
                <a:solidFill>
                  <a:schemeClr val="tx1"/>
                </a:solidFill>
              </a:rPr>
              <a:t>ﺇﻟﻰ </a:t>
            </a:r>
            <a:r>
              <a:rPr lang="en-US" sz="2400" dirty="0">
                <a:solidFill>
                  <a:schemeClr val="tx1"/>
                </a:solidFill>
              </a:rPr>
              <a:t>isopent-3-enyl pyrophosphate </a:t>
            </a:r>
            <a:r>
              <a:rPr lang="ar-EG" sz="2400" dirty="0">
                <a:solidFill>
                  <a:schemeClr val="tx1"/>
                </a:solidFill>
              </a:rPr>
              <a:t>ﺍﻟﺫﻱ ﻴﺘﻤﺎﻜﺏ </a:t>
            </a:r>
            <a:r>
              <a:rPr lang="ar-EG" sz="2400" dirty="0" smtClean="0">
                <a:solidFill>
                  <a:schemeClr val="tx1"/>
                </a:solidFill>
              </a:rPr>
              <a:t>ﺇﻟﻰ ﻴﺘﻜﻭﻥ ﻤﺭﻜﺏ(</a:t>
            </a:r>
            <a:r>
              <a:rPr lang="en-US" sz="2400" dirty="0">
                <a:solidFill>
                  <a:schemeClr val="tx1"/>
                </a:solidFill>
              </a:rPr>
              <a:t>IPP</a:t>
            </a:r>
            <a:r>
              <a:rPr lang="en-US" sz="2400" dirty="0" smtClean="0">
                <a:solidFill>
                  <a:schemeClr val="tx1"/>
                </a:solidFill>
              </a:rPr>
              <a:t>) </a:t>
            </a:r>
            <a:r>
              <a:rPr lang="ar-EG" sz="2400" dirty="0" smtClean="0">
                <a:solidFill>
                  <a:schemeClr val="tx1"/>
                </a:solidFill>
              </a:rPr>
              <a:t>ﻤﻊ </a:t>
            </a:r>
            <a:r>
              <a:rPr lang="ar-EG" sz="2400" dirty="0">
                <a:solidFill>
                  <a:schemeClr val="tx1"/>
                </a:solidFill>
              </a:rPr>
              <a:t>(</a:t>
            </a:r>
            <a:r>
              <a:rPr lang="en-US" sz="2400" dirty="0">
                <a:solidFill>
                  <a:schemeClr val="tx1"/>
                </a:solidFill>
              </a:rPr>
              <a:t>DMAPP</a:t>
            </a:r>
            <a:r>
              <a:rPr lang="en-US" sz="2400" dirty="0" smtClean="0">
                <a:solidFill>
                  <a:schemeClr val="tx1"/>
                </a:solidFill>
              </a:rPr>
              <a:t>) </a:t>
            </a:r>
            <a:r>
              <a:rPr lang="ar-EG" sz="2400" dirty="0" smtClean="0">
                <a:solidFill>
                  <a:schemeClr val="tx1"/>
                </a:solidFill>
              </a:rPr>
              <a:t> </a:t>
            </a:r>
            <a:r>
              <a:rPr lang="ar-EG" sz="2400" dirty="0">
                <a:solidFill>
                  <a:schemeClr val="tx1"/>
                </a:solidFill>
              </a:rPr>
              <a:t>ﺒﺎﺘﺤﺎﺩ ﻫﺫﺍ ﺍﻷﺨﻴﺭ </a:t>
            </a:r>
            <a:r>
              <a:rPr lang="ar-EG" sz="2400" dirty="0" smtClean="0">
                <a:solidFill>
                  <a:schemeClr val="tx1"/>
                </a:solidFill>
              </a:rPr>
              <a:t>ﺃﻱ </a:t>
            </a:r>
            <a:r>
              <a:rPr lang="en-US" sz="2400" dirty="0" err="1" smtClean="0">
                <a:solidFill>
                  <a:schemeClr val="tx1"/>
                </a:solidFill>
              </a:rPr>
              <a:t>dimethylallylpyrophosphate</a:t>
            </a:r>
            <a:endParaRPr lang="en-US" sz="2400" dirty="0">
              <a:solidFill>
                <a:schemeClr val="tx1"/>
              </a:solidFill>
            </a:endParaRPr>
          </a:p>
          <a:p>
            <a:pPr algn="r" rtl="1"/>
            <a:r>
              <a:rPr lang="en-US" sz="2400" dirty="0">
                <a:solidFill>
                  <a:schemeClr val="tx1"/>
                </a:solidFill>
              </a:rPr>
              <a:t> </a:t>
            </a:r>
            <a:r>
              <a:rPr lang="en-US" sz="2400" dirty="0" smtClean="0">
                <a:solidFill>
                  <a:schemeClr val="tx1"/>
                </a:solidFill>
              </a:rPr>
              <a:t>– </a:t>
            </a:r>
            <a:r>
              <a:rPr lang="ar-EG" sz="2400" dirty="0">
                <a:solidFill>
                  <a:schemeClr val="tx1"/>
                </a:solidFill>
              </a:rPr>
              <a:t>ﺇﻟﻰ ﺫﻴل ﻴﻘﻭﺩ </a:t>
            </a:r>
            <a:r>
              <a:rPr lang="ar-EG" sz="2400" dirty="0" smtClean="0">
                <a:solidFill>
                  <a:schemeClr val="tx1"/>
                </a:solidFill>
              </a:rPr>
              <a:t>ﺇﻟﻰ ( ﺫﻴل ﺩﻴﻤﺭﺓ ﻭ </a:t>
            </a:r>
            <a:r>
              <a:rPr lang="ar-EG" sz="2400" dirty="0">
                <a:solidFill>
                  <a:schemeClr val="tx1"/>
                </a:solidFill>
              </a:rPr>
              <a:t>ﻴﺤﺩﺙ ﻟﻬﺫﺍ ﺍﻷﺨﻴﺭ </a:t>
            </a:r>
            <a:r>
              <a:rPr lang="ar-EG" sz="2400" dirty="0" smtClean="0">
                <a:solidFill>
                  <a:schemeClr val="tx1"/>
                </a:solidFill>
              </a:rPr>
              <a:t>) .</a:t>
            </a:r>
            <a:r>
              <a:rPr lang="en-US" sz="2400" dirty="0" smtClean="0">
                <a:solidFill>
                  <a:schemeClr val="tx1"/>
                </a:solidFill>
              </a:rPr>
              <a:t>GPP) </a:t>
            </a:r>
            <a:r>
              <a:rPr lang="en-US" sz="2400" dirty="0" err="1" smtClean="0">
                <a:solidFill>
                  <a:schemeClr val="tx1"/>
                </a:solidFill>
              </a:rPr>
              <a:t>Geranyl</a:t>
            </a:r>
            <a:r>
              <a:rPr lang="en-US" sz="2400" dirty="0" smtClean="0">
                <a:solidFill>
                  <a:schemeClr val="tx1"/>
                </a:solidFill>
              </a:rPr>
              <a:t> pyrophosphate </a:t>
            </a:r>
            <a:r>
              <a:rPr lang="ar-EG" sz="2400" dirty="0" smtClean="0">
                <a:solidFill>
                  <a:schemeClr val="tx1"/>
                </a:solidFill>
              </a:rPr>
              <a:t>ﺘﻜﻭﻴﻥ</a:t>
            </a:r>
            <a:r>
              <a:rPr lang="en-US" sz="2400" dirty="0">
                <a:solidFill>
                  <a:schemeClr val="tx1"/>
                </a:solidFill>
              </a:rPr>
              <a:t>GGPP ) </a:t>
            </a:r>
            <a:r>
              <a:rPr lang="ar-EG" sz="2400" dirty="0">
                <a:solidFill>
                  <a:schemeClr val="tx1"/>
                </a:solidFill>
              </a:rPr>
              <a:t>ﺍﻟﻤﺭﻜﺏ ﺍﻷﻡ ﻟﻠﺘﺭﺒﻴﻨﺎﺕ ﺍﻟﺜﻨﺎﺌﻴﺔ </a:t>
            </a:r>
            <a:r>
              <a:rPr lang="ar-EG" sz="2400" dirty="0" smtClean="0">
                <a:solidFill>
                  <a:schemeClr val="tx1"/>
                </a:solidFill>
              </a:rPr>
              <a:t>.</a:t>
            </a:r>
            <a:endParaRPr lang="ar-EG" sz="2400" dirty="0">
              <a:solidFill>
                <a:schemeClr val="tx1"/>
              </a:solidFill>
            </a:endParaRPr>
          </a:p>
          <a:p>
            <a:pPr algn="r" rtl="1"/>
            <a:endParaRPr lang="ar-EG" dirty="0"/>
          </a:p>
          <a:p>
            <a:pPr algn="r" rtl="1"/>
            <a:endParaRPr lang="ar-EG" dirty="0"/>
          </a:p>
        </p:txBody>
      </p:sp>
    </p:spTree>
    <p:extLst>
      <p:ext uri="{BB962C8B-B14F-4D97-AF65-F5344CB8AC3E}">
        <p14:creationId xmlns="" xmlns:p14="http://schemas.microsoft.com/office/powerpoint/2010/main" val="547623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610600" cy="6400800"/>
          </a:xfrm>
        </p:spPr>
        <p:txBody>
          <a:bodyPr/>
          <a:lstStyle/>
          <a:p>
            <a:endParaRPr lang="ar-EG"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14400" y="609600"/>
            <a:ext cx="7696200" cy="56387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246821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
            <a:ext cx="8686800" cy="6477000"/>
          </a:xfrm>
        </p:spPr>
        <p:txBody>
          <a:bodyPr/>
          <a:lstStyle/>
          <a:p>
            <a:endParaRPr lang="ar-EG"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762001"/>
            <a:ext cx="8534400" cy="5333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086566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112</TotalTime>
  <Words>385</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ﺍﻟـﺘﺭﺒﻴﻨــــــــــــﺎﺕ</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ﺍﻟـﺘﺭﺒﻴﻨــــــــــــﺎﺕ</dc:title>
  <dc:creator>MOHAMMED ABDEALALEEM</dc:creator>
  <cp:lastModifiedBy>nesrein</cp:lastModifiedBy>
  <cp:revision>27</cp:revision>
  <dcterms:created xsi:type="dcterms:W3CDTF">2006-08-16T00:00:00Z</dcterms:created>
  <dcterms:modified xsi:type="dcterms:W3CDTF">2020-03-18T08:24:09Z</dcterms:modified>
</cp:coreProperties>
</file>